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880" r:id="rId2"/>
  </p:sldMasterIdLst>
  <p:notesMasterIdLst>
    <p:notesMasterId r:id="rId11"/>
  </p:notesMasterIdLst>
  <p:handoutMasterIdLst>
    <p:handoutMasterId r:id="rId12"/>
  </p:handoutMasterIdLst>
  <p:sldIdLst>
    <p:sldId id="385" r:id="rId3"/>
    <p:sldId id="370" r:id="rId4"/>
    <p:sldId id="371" r:id="rId5"/>
    <p:sldId id="375" r:id="rId6"/>
    <p:sldId id="374" r:id="rId7"/>
    <p:sldId id="373" r:id="rId8"/>
    <p:sldId id="379" r:id="rId9"/>
    <p:sldId id="378" r:id="rId10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6CCFF"/>
    <a:srgbClr val="F25458"/>
    <a:srgbClr val="D2A000"/>
    <a:srgbClr val="70AC2E"/>
    <a:srgbClr val="000000"/>
    <a:srgbClr val="0066CC"/>
    <a:srgbClr val="4F81BD"/>
    <a:srgbClr val="000066"/>
    <a:srgbClr val="000099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471" autoAdjust="0"/>
    <p:restoredTop sz="95767" autoAdjust="0"/>
  </p:normalViewPr>
  <p:slideViewPr>
    <p:cSldViewPr snapToGrid="0">
      <p:cViewPr>
        <p:scale>
          <a:sx n="90" d="100"/>
          <a:sy n="90" d="100"/>
        </p:scale>
        <p:origin x="-1740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-792" y="1152"/>
      </p:cViewPr>
      <p:guideLst>
        <p:guide orient="horz" pos="310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6" cy="494655"/>
          </a:xfrm>
          <a:prstGeom prst="rect">
            <a:avLst/>
          </a:prstGeom>
        </p:spPr>
        <p:txBody>
          <a:bodyPr vert="horz" lIns="90874" tIns="45437" rIns="90874" bIns="454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66" y="0"/>
            <a:ext cx="2919516" cy="494655"/>
          </a:xfrm>
          <a:prstGeom prst="rect">
            <a:avLst/>
          </a:prstGeom>
        </p:spPr>
        <p:txBody>
          <a:bodyPr vert="horz" wrap="square" lIns="90874" tIns="45437" rIns="90874" bIns="45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CB5D312-74E3-2746-84DC-3A998BB551D8}" type="datetimeFigureOut">
              <a:rPr lang="ru-RU" altLang="ru-RU"/>
              <a:pPr>
                <a:defRPr/>
              </a:pPr>
              <a:t>18.07.2025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659"/>
            <a:ext cx="2919516" cy="494655"/>
          </a:xfrm>
          <a:prstGeom prst="rect">
            <a:avLst/>
          </a:prstGeom>
        </p:spPr>
        <p:txBody>
          <a:bodyPr vert="horz" lIns="90874" tIns="45437" rIns="90874" bIns="454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66" y="9371659"/>
            <a:ext cx="2919516" cy="494655"/>
          </a:xfrm>
          <a:prstGeom prst="rect">
            <a:avLst/>
          </a:prstGeom>
        </p:spPr>
        <p:txBody>
          <a:bodyPr vert="horz" wrap="square" lIns="90874" tIns="45437" rIns="90874" bIns="45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08DF329-E394-CD4E-A7A4-1CAD9BDC44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45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6" cy="494655"/>
          </a:xfrm>
          <a:prstGeom prst="rect">
            <a:avLst/>
          </a:prstGeom>
        </p:spPr>
        <p:txBody>
          <a:bodyPr vert="horz" lIns="90874" tIns="45437" rIns="90874" bIns="454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66" y="0"/>
            <a:ext cx="2919516" cy="494655"/>
          </a:xfrm>
          <a:prstGeom prst="rect">
            <a:avLst/>
          </a:prstGeom>
        </p:spPr>
        <p:txBody>
          <a:bodyPr vert="horz" wrap="square" lIns="90874" tIns="45437" rIns="90874" bIns="45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9E29D29-672E-CF44-B773-DB4B8D9EBC7D}" type="datetimeFigureOut">
              <a:rPr lang="ru-RU" altLang="ru-RU"/>
              <a:pPr>
                <a:defRPr/>
              </a:pPr>
              <a:t>18.07.2025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4" tIns="45437" rIns="90874" bIns="4543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5" y="4748055"/>
            <a:ext cx="5388294" cy="3884772"/>
          </a:xfrm>
          <a:prstGeom prst="rect">
            <a:avLst/>
          </a:prstGeom>
        </p:spPr>
        <p:txBody>
          <a:bodyPr vert="horz" wrap="square" lIns="90874" tIns="45437" rIns="90874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659"/>
            <a:ext cx="2919516" cy="494655"/>
          </a:xfrm>
          <a:prstGeom prst="rect">
            <a:avLst/>
          </a:prstGeom>
        </p:spPr>
        <p:txBody>
          <a:bodyPr vert="horz" lIns="90874" tIns="45437" rIns="90874" bIns="454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66" y="9371659"/>
            <a:ext cx="2919516" cy="494655"/>
          </a:xfrm>
          <a:prstGeom prst="rect">
            <a:avLst/>
          </a:prstGeom>
        </p:spPr>
        <p:txBody>
          <a:bodyPr vert="horz" wrap="square" lIns="90874" tIns="45437" rIns="90874" bIns="45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A6094CD-0342-4F4C-921C-263BB0295F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17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ru-RU">
              <a:ea typeface="ＭＳ Ｐゴシック" charset="-128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38418" indent="-2840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36028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0439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44850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499261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53672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08083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62494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837F84A-D72A-D84A-B3D2-3C01765D7503}" type="slidenum">
              <a:rPr lang="ru-RU" altLang="ru-RU"/>
              <a:pPr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330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ru-RU" dirty="0">
              <a:ea typeface="ＭＳ Ｐゴシック" charset="-128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38418" indent="-2840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36028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0439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44850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499261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53672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08083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62494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837F84A-D72A-D84A-B3D2-3C01765D7503}" type="slidenum">
              <a:rPr lang="ru-RU" altLang="ru-RU"/>
              <a:pPr eaLnBrk="1" hangingPunct="1">
                <a:spcBef>
                  <a:spcPct val="0"/>
                </a:spcBef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5330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ru-RU" dirty="0">
              <a:ea typeface="ＭＳ Ｐゴシック" charset="-128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38418" indent="-2840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36028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0439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44850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499261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53672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08083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62494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837F84A-D72A-D84A-B3D2-3C01765D7503}" type="slidenum">
              <a:rPr lang="ru-RU" altLang="ru-RU"/>
              <a:pPr eaLnBrk="1" hangingPunct="1">
                <a:spcBef>
                  <a:spcPct val="0"/>
                </a:spcBef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5330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ru-RU" dirty="0">
              <a:ea typeface="ＭＳ Ｐゴシック" charset="-128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38418" indent="-2840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36028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0439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44850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499261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53672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08083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62494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837F84A-D72A-D84A-B3D2-3C01765D7503}" type="slidenum">
              <a:rPr lang="ru-RU" altLang="ru-RU"/>
              <a:pPr eaLnBrk="1" hangingPunct="1">
                <a:spcBef>
                  <a:spcPct val="0"/>
                </a:spcBef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5330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ru-RU" dirty="0">
              <a:ea typeface="ＭＳ Ｐゴシック" charset="-128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38418" indent="-2840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36028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0439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44850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499261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53672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08083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62494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837F84A-D72A-D84A-B3D2-3C01765D7503}" type="slidenum">
              <a:rPr lang="ru-RU" altLang="ru-RU"/>
              <a:pPr eaLnBrk="1" hangingPunct="1">
                <a:spcBef>
                  <a:spcPct val="0"/>
                </a:spcBef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5330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ru-RU" dirty="0">
              <a:ea typeface="ＭＳ Ｐゴシック" charset="-128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38418" indent="-2840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36028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0439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44850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499261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53672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08083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62494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837F84A-D72A-D84A-B3D2-3C01765D7503}" type="slidenum">
              <a:rPr lang="ru-RU" altLang="ru-RU"/>
              <a:pPr eaLnBrk="1" hangingPunct="1">
                <a:spcBef>
                  <a:spcPct val="0"/>
                </a:spcBef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5330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ru-RU" dirty="0">
              <a:ea typeface="ＭＳ Ｐゴシック" charset="-128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38418" indent="-2840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36028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0439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44850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499261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53672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08083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62494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837F84A-D72A-D84A-B3D2-3C01765D7503}" type="slidenum">
              <a:rPr lang="ru-RU" altLang="ru-RU"/>
              <a:pPr eaLnBrk="1" hangingPunct="1">
                <a:spcBef>
                  <a:spcPct val="0"/>
                </a:spcBef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5330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84450" y="2159000"/>
            <a:ext cx="77771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ru-RU" altLang="ru-RU" sz="1800" smtClean="0"/>
          </a:p>
        </p:txBody>
      </p:sp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1930400" y="2781300"/>
            <a:ext cx="7710488" cy="7143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ru-RU" altLang="ru-RU" sz="1800" smtClean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639648" y="2274888"/>
            <a:ext cx="8733692" cy="79375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ru-RU" noProof="0" smtClean="0"/>
              <a:t>Инфраструктурные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55448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24A5D-2174-794B-A0B3-B1EC598C41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7777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38847" y="-26988"/>
            <a:ext cx="2919046" cy="5608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7801" y="-26988"/>
            <a:ext cx="8573477" cy="5608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999E8-7183-9344-850C-B584FE8A87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99082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1EC1-CC79-014A-98A3-EBF38A6C0A9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03F2-0D16-2C4C-B17F-6E81BAF948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C695-212C-1143-9055-69572BBD47A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57C9-1B4C-7A41-ACAA-95805302B34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D205-628F-A546-972E-74940D5C7CE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9A49-2A59-A64F-9A1B-6DC905C7577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0A2E-99E5-EA42-B81F-77229B91C5D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42A7-4C70-844B-B223-8B8D400F2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8B5DC-E2D2-7A49-A10D-261AB5347A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8026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A256-F085-DB40-845B-BD06C274B5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A07B-AA09-6045-B582-54E8069C716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CCDB-1545-EE4B-8E86-37CE4A70FA6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E06A8-ECB5-8E49-8223-B84D1FEA0D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7740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7801" y="1055688"/>
            <a:ext cx="5746261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1631" y="1055688"/>
            <a:ext cx="57462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55821-9AB9-0341-8A33-325B233EE6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291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61EE8-1417-FD4C-8418-EE26A49E29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35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8B31C-481E-F14F-A551-C9105F4736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2731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51126-5105-A445-AC72-5122344919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4254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DC0D1-548A-5444-97EA-86736FAB28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597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E0696-6A82-C445-9C99-16B1EA7D64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5783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66CCFF">
                <a:alpha val="37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-26988"/>
            <a:ext cx="102346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055688"/>
            <a:ext cx="116808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13875" y="656590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966BC7-96FF-F74C-8DDB-F4AB55C26BB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12738" y="620713"/>
            <a:ext cx="11868150" cy="0"/>
          </a:xfrm>
          <a:prstGeom prst="line">
            <a:avLst/>
          </a:prstGeom>
          <a:noFill/>
          <a:ln w="889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ts val="1000"/>
        </a:spcBef>
        <a:spcAft>
          <a:spcPct val="0"/>
        </a:spcAft>
        <a:buClr>
          <a:srgbClr val="000066"/>
        </a:buClr>
        <a:buSzPct val="75000"/>
        <a:buFont typeface="Arial" charset="0"/>
        <a:buChar char="►"/>
        <a:tabLst>
          <a:tab pos="901700" algn="l"/>
        </a:tabLst>
        <a:defRPr sz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1338" indent="-180975" algn="l" rtl="0" eaLnBrk="0" fontAlgn="base" hangingPunct="0">
        <a:spcBef>
          <a:spcPts val="1000"/>
        </a:spcBef>
        <a:spcAft>
          <a:spcPct val="0"/>
        </a:spcAft>
        <a:buClr>
          <a:srgbClr val="000066"/>
        </a:buClr>
        <a:buSzPct val="75000"/>
        <a:buFont typeface="Wingdings" charset="2"/>
        <a:buChar char="§"/>
        <a:tabLst>
          <a:tab pos="901700" algn="l"/>
        </a:tabLst>
        <a:defRPr sz="1200">
          <a:solidFill>
            <a:schemeClr val="tx1"/>
          </a:solidFill>
          <a:latin typeface="+mn-lt"/>
          <a:ea typeface="ＭＳ Ｐゴシック" charset="0"/>
        </a:defRPr>
      </a:lvl2pPr>
      <a:lvl3pPr marL="900113" indent="-179388" algn="l" rtl="0" eaLnBrk="0" fontAlgn="base" hangingPunct="0">
        <a:spcBef>
          <a:spcPts val="1000"/>
        </a:spcBef>
        <a:spcAft>
          <a:spcPct val="0"/>
        </a:spcAft>
        <a:buClr>
          <a:srgbClr val="000066"/>
        </a:buClr>
        <a:buSzPct val="75000"/>
        <a:buFont typeface="Arial" charset="0"/>
        <a:buChar char="–"/>
        <a:tabLst>
          <a:tab pos="901700" algn="l"/>
        </a:tabLst>
        <a:defRPr sz="1200">
          <a:solidFill>
            <a:schemeClr val="tx1"/>
          </a:solidFill>
          <a:latin typeface="+mn-lt"/>
          <a:ea typeface="ＭＳ Ｐゴシック" charset="0"/>
        </a:defRPr>
      </a:lvl3pPr>
      <a:lvl4pPr marL="1250950" indent="-17145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901700" algn="l"/>
        </a:tabLst>
        <a:defRPr sz="1200">
          <a:solidFill>
            <a:schemeClr val="tx1"/>
          </a:solidFill>
          <a:latin typeface="+mn-lt"/>
          <a:ea typeface="ＭＳ Ｐゴシック" charset="0"/>
        </a:defRPr>
      </a:lvl4pPr>
      <a:lvl5pPr marL="1612900" indent="-180975" algn="l" rtl="0" eaLnBrk="0" fontAlgn="base" hangingPunct="0">
        <a:spcBef>
          <a:spcPct val="20000"/>
        </a:spcBef>
        <a:spcAft>
          <a:spcPct val="0"/>
        </a:spcAft>
        <a:buChar char="»"/>
        <a:tabLst>
          <a:tab pos="901700" algn="l"/>
        </a:tabLst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2070100" indent="-180975" algn="l" rtl="0" fontAlgn="base">
        <a:spcBef>
          <a:spcPct val="20000"/>
        </a:spcBef>
        <a:spcAft>
          <a:spcPct val="0"/>
        </a:spcAft>
        <a:buChar char="»"/>
        <a:tabLst>
          <a:tab pos="901700" algn="l"/>
        </a:tabLst>
        <a:defRPr sz="1200">
          <a:solidFill>
            <a:schemeClr val="tx1"/>
          </a:solidFill>
          <a:latin typeface="+mn-lt"/>
        </a:defRPr>
      </a:lvl6pPr>
      <a:lvl7pPr marL="2527300" indent="-180975" algn="l" rtl="0" fontAlgn="base">
        <a:spcBef>
          <a:spcPct val="20000"/>
        </a:spcBef>
        <a:spcAft>
          <a:spcPct val="0"/>
        </a:spcAft>
        <a:buChar char="»"/>
        <a:tabLst>
          <a:tab pos="901700" algn="l"/>
        </a:tabLst>
        <a:defRPr sz="1200">
          <a:solidFill>
            <a:schemeClr val="tx1"/>
          </a:solidFill>
          <a:latin typeface="+mn-lt"/>
        </a:defRPr>
      </a:lvl7pPr>
      <a:lvl8pPr marL="2984500" indent="-180975" algn="l" rtl="0" fontAlgn="base">
        <a:spcBef>
          <a:spcPct val="20000"/>
        </a:spcBef>
        <a:spcAft>
          <a:spcPct val="0"/>
        </a:spcAft>
        <a:buChar char="»"/>
        <a:tabLst>
          <a:tab pos="901700" algn="l"/>
        </a:tabLst>
        <a:defRPr sz="1200">
          <a:solidFill>
            <a:schemeClr val="tx1"/>
          </a:solidFill>
          <a:latin typeface="+mn-lt"/>
        </a:defRPr>
      </a:lvl8pPr>
      <a:lvl9pPr marL="3441700" indent="-180975" algn="l" rtl="0" fontAlgn="base">
        <a:spcBef>
          <a:spcPct val="20000"/>
        </a:spcBef>
        <a:spcAft>
          <a:spcPct val="0"/>
        </a:spcAft>
        <a:buChar char="»"/>
        <a:tabLst>
          <a:tab pos="901700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6CCFF">
                <a:alpha val="37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9B318-CCBC-46AF-BF24-B1523B843BB4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6BC7-96FF-F74C-8DDB-F4AB55C26BB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20250714120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66344" y="214290"/>
            <a:ext cx="4827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На службе у горожан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с 1866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10" y="4286256"/>
            <a:ext cx="116546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УНИТАРНОЕ </a:t>
            </a:r>
            <a:r>
              <a:rPr lang="ru-RU" sz="3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ПРЕДПРИЯТИЕ</a:t>
            </a:r>
          </a:p>
          <a:p>
            <a:pPr algn="ctr"/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«ВЛАДИМИРВОДОКАНАЛ»</a:t>
            </a:r>
          </a:p>
          <a:p>
            <a:pPr algn="ctr"/>
            <a:endParaRPr lang="ru-RU" sz="3600" b="1" i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</a:t>
            </a:r>
            <a:endParaRPr lang="ru-RU" sz="32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лого.png"/>
          <p:cNvPicPr>
            <a:picLocks noChangeAspect="1"/>
          </p:cNvPicPr>
          <p:nvPr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10694099" y="6097084"/>
            <a:ext cx="1256896" cy="6120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472100"/>
            <a:ext cx="28448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5F28EE-E2C1-CF45-B69A-A195761B5334}" type="slidenum">
              <a:rPr lang="ru-RU" altLang="ru-RU" sz="12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dirty="0"/>
          </a:p>
        </p:txBody>
      </p:sp>
      <p:sp>
        <p:nvSpPr>
          <p:cNvPr id="7175" name="Прямоугольник 32"/>
          <p:cNvSpPr>
            <a:spLocks noChangeArrowheads="1"/>
          </p:cNvSpPr>
          <p:nvPr/>
        </p:nvSpPr>
        <p:spPr bwMode="auto">
          <a:xfrm>
            <a:off x="6832600" y="2228850"/>
            <a:ext cx="5921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1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4263" cy="68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52400">
              <a:schemeClr val="bg1">
                <a:lumMod val="65000"/>
                <a:alpha val="40000"/>
              </a:schemeClr>
            </a:innerShdw>
          </a:effectLst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54293" y="4136888"/>
            <a:ext cx="2684542" cy="194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099" y="677097"/>
            <a:ext cx="2133601" cy="274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07150" y="3315249"/>
            <a:ext cx="2286000" cy="23083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Александр Андреевич Никитин, городской голова</a:t>
            </a:r>
          </a:p>
          <a:p>
            <a:pPr algn="ctr"/>
            <a:endParaRPr lang="ru-RU" sz="1200" i="1" dirty="0" smtClean="0"/>
          </a:p>
          <a:p>
            <a:pPr algn="ctr"/>
            <a:r>
              <a:rPr lang="ru-RU" sz="1200" i="1" dirty="0" smtClean="0"/>
              <a:t> В «общественном приговоре» Владимирцев от 1861 года говорится о создании под председательством городского головы А. А. Никитина «Комиссии о снабжении водою города Владимира».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9642764" y="6012914"/>
            <a:ext cx="245402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Первый водоразборный бассейн с резервуаром и фонтаном</a:t>
            </a:r>
            <a:endParaRPr lang="ru-RU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8897" y="3814119"/>
            <a:ext cx="75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197708"/>
            <a:ext cx="12192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ВЛАДИМИРСКОГО ВОДОКАНАЛА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Рисунок 14" descr="лого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754" y="123825"/>
            <a:ext cx="986867" cy="476250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rot="5400000">
            <a:off x="762164" y="3636679"/>
            <a:ext cx="5712720" cy="6908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65000"/>
              </a:schemeClr>
            </a:solidFill>
          </a:ln>
          <a:scene3d>
            <a:camera prst="orthographicFront"/>
            <a:lightRig rig="sof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узел 27"/>
          <p:cNvSpPr/>
          <p:nvPr/>
        </p:nvSpPr>
        <p:spPr>
          <a:xfrm>
            <a:off x="3550725" y="985654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931962" y="866899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1778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40730" y="926280"/>
            <a:ext cx="8265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утверждена</a:t>
            </a:r>
            <a:r>
              <a:rPr lang="ru-RU" sz="1200" b="1" i="1" dirty="0" smtClean="0"/>
              <a:t>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Владимирская губерния в составе 14 уездов, а г. Владимир назначен губернским городом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3548746" y="1363685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918107" y="1244929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1857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50627" y="1304312"/>
            <a:ext cx="8168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принято решение о строительстве водопровода, губернатор Тиличеев Е.С. объявил сбор средств</a:t>
            </a:r>
            <a:endParaRPr lang="ru-RU" sz="1200" b="1" i="1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3546767" y="1729841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929246" y="160045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1861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72399" y="1670468"/>
            <a:ext cx="4526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получено разрешение на строительстве водопровода</a:t>
            </a:r>
            <a:endParaRPr lang="ru-RU" sz="12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2927266" y="198911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1864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Блок-схема: узел 38"/>
          <p:cNvSpPr/>
          <p:nvPr/>
        </p:nvSpPr>
        <p:spPr>
          <a:xfrm>
            <a:off x="3544792" y="2107866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794171" y="2036624"/>
            <a:ext cx="4209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разработан проект водопровода (авт. К. К. </a:t>
            </a:r>
            <a:r>
              <a:rPr lang="ru-RU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Дилль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1200" b="1" i="1" dirty="0"/>
          </a:p>
        </p:txBody>
      </p:sp>
      <p:sp>
        <p:nvSpPr>
          <p:cNvPr id="41" name="Блок-схема: узел 40"/>
          <p:cNvSpPr/>
          <p:nvPr/>
        </p:nvSpPr>
        <p:spPr>
          <a:xfrm>
            <a:off x="3554688" y="2462146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925287" y="236714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1865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92196" y="2390899"/>
            <a:ext cx="8261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закладка здания для машин у летнего перевоза через </a:t>
            </a:r>
            <a:r>
              <a:rPr lang="ru-RU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Клязьму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на Козловом валу построена башня на </a:t>
            </a:r>
          </a:p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8000 ведер и три колодца в разных частях города</a:t>
            </a:r>
            <a:endParaRPr lang="ru-RU" sz="1200" b="1" i="1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3552708" y="2994552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935182" y="2875801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1866</a:t>
            </a: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78341" y="2911433"/>
            <a:ext cx="8229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сентября 1866 освящен городской водопровод, работу которого обслуживала паровая машина из </a:t>
            </a:r>
          </a:p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Англии мощностью 25 л.с. – на одного жителя приходилось около 5 ведер воды в сутки</a:t>
            </a:r>
            <a:endParaRPr lang="ru-RU" sz="1200" b="1" i="1" dirty="0"/>
          </a:p>
        </p:txBody>
      </p:sp>
      <p:sp>
        <p:nvSpPr>
          <p:cNvPr id="47" name="Блок-схема: узел 46"/>
          <p:cNvSpPr/>
          <p:nvPr/>
        </p:nvSpPr>
        <p:spPr>
          <a:xfrm>
            <a:off x="3550728" y="3443835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935182" y="332706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1871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88237" y="3372592"/>
            <a:ext cx="725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первые масштабные работы по реконструкции и повышению надежности водопровода</a:t>
            </a:r>
            <a:endParaRPr lang="ru-RU" sz="1200" b="1" i="1" dirty="0"/>
          </a:p>
        </p:txBody>
      </p:sp>
      <p:sp>
        <p:nvSpPr>
          <p:cNvPr id="50" name="Блок-схема: узел 49"/>
          <p:cNvSpPr/>
          <p:nvPr/>
        </p:nvSpPr>
        <p:spPr>
          <a:xfrm>
            <a:off x="3548748" y="3798117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934445" y="368134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1924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86259" y="3726872"/>
            <a:ext cx="7975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город подается 115000 ведер воды в сутки без очистки (фильтры убрали в 1919 при установке </a:t>
            </a:r>
          </a:p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нового насоса); система водопровода сильно изношена </a:t>
            </a:r>
            <a:endParaRPr lang="ru-RU" sz="1200" b="1" i="1" dirty="0"/>
          </a:p>
        </p:txBody>
      </p:sp>
      <p:sp>
        <p:nvSpPr>
          <p:cNvPr id="53" name="Блок-схема: узел 52"/>
          <p:cNvSpPr/>
          <p:nvPr/>
        </p:nvSpPr>
        <p:spPr>
          <a:xfrm>
            <a:off x="3546769" y="4271149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2932466" y="416625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1927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08029" y="4211782"/>
            <a:ext cx="5522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установлен новый фильтр системы «</a:t>
            </a:r>
            <a:r>
              <a:rPr lang="ru-RU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Джуэль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построена новая </a:t>
            </a:r>
          </a:p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станция на 200000 ведер воды в сутки</a:t>
            </a:r>
            <a:endParaRPr lang="ru-RU" sz="1200" b="1" i="1" dirty="0"/>
          </a:p>
        </p:txBody>
      </p:sp>
      <p:sp>
        <p:nvSpPr>
          <p:cNvPr id="56" name="Блок-схема: узел 55"/>
          <p:cNvSpPr/>
          <p:nvPr/>
        </p:nvSpPr>
        <p:spPr>
          <a:xfrm>
            <a:off x="3550313" y="4731894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936012" y="461636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1571" y="4661893"/>
            <a:ext cx="532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принято решение о дополнительном источнике водоснабжения </a:t>
            </a:r>
            <a:endParaRPr lang="ru-RU" sz="1200" b="1" i="1" dirty="0"/>
          </a:p>
        </p:txBody>
      </p:sp>
      <p:sp>
        <p:nvSpPr>
          <p:cNvPr id="59" name="Блок-схема: узел 58"/>
          <p:cNvSpPr/>
          <p:nvPr/>
        </p:nvSpPr>
        <p:spPr>
          <a:xfrm>
            <a:off x="3553857" y="5075682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928925" y="496015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1965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04480" y="5005680"/>
            <a:ext cx="5618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введена первая очередь </a:t>
            </a:r>
            <a:r>
              <a:rPr lang="ru-RU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Нерлинского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водозабора (50 тыс. м куб./</a:t>
            </a:r>
            <a:r>
              <a:rPr lang="ru-RU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сут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1200" b="1" i="1" dirty="0"/>
          </a:p>
        </p:txBody>
      </p:sp>
      <p:sp>
        <p:nvSpPr>
          <p:cNvPr id="62" name="Блок-схема: узел 61"/>
          <p:cNvSpPr/>
          <p:nvPr/>
        </p:nvSpPr>
        <p:spPr>
          <a:xfrm>
            <a:off x="3546768" y="5430102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2932468" y="532520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97393" y="5360098"/>
            <a:ext cx="567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введена вторая очередь </a:t>
            </a:r>
            <a:r>
              <a:rPr lang="ru-RU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Нерлинского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водозабора (63 тыс. м куб./</a:t>
            </a:r>
            <a:r>
              <a:rPr lang="ru-RU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сут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1200" b="1" i="1" dirty="0"/>
          </a:p>
        </p:txBody>
      </p:sp>
      <p:sp>
        <p:nvSpPr>
          <p:cNvPr id="65" name="Блок-схема: узел 64"/>
          <p:cNvSpPr/>
          <p:nvPr/>
        </p:nvSpPr>
        <p:spPr>
          <a:xfrm>
            <a:off x="3550313" y="5805784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2925381" y="567962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00937" y="5746413"/>
            <a:ext cx="5664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 в эксплуатацию </a:t>
            </a:r>
            <a:r>
              <a:rPr lang="ru-RU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Судогодский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водозабор (56 тыс. м куб./</a:t>
            </a:r>
            <a:r>
              <a:rPr lang="ru-RU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сут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1200" b="1" i="1" dirty="0"/>
          </a:p>
        </p:txBody>
      </p:sp>
      <p:sp>
        <p:nvSpPr>
          <p:cNvPr id="68" name="Блок-схема: узел 67"/>
          <p:cNvSpPr/>
          <p:nvPr/>
        </p:nvSpPr>
        <p:spPr>
          <a:xfrm>
            <a:off x="3543224" y="6149571"/>
            <a:ext cx="130627" cy="14250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928926" y="602341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Стрелка углом вверх 70"/>
          <p:cNvSpPr/>
          <p:nvPr/>
        </p:nvSpPr>
        <p:spPr>
          <a:xfrm flipV="1">
            <a:off x="3902153" y="6145624"/>
            <a:ext cx="202019" cy="2020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4197886" y="6100832"/>
            <a:ext cx="2886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Владимирский  водоканал сегодня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xmlns="" val="5347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472100"/>
            <a:ext cx="28448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5F28EE-E2C1-CF45-B69A-A195761B5334}" type="slidenum">
              <a:rPr lang="ru-RU" altLang="ru-RU" sz="12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dirty="0"/>
          </a:p>
        </p:txBody>
      </p:sp>
      <p:sp>
        <p:nvSpPr>
          <p:cNvPr id="7175" name="Прямоугольник 32"/>
          <p:cNvSpPr>
            <a:spLocks noChangeArrowheads="1"/>
          </p:cNvSpPr>
          <p:nvPr/>
        </p:nvSpPr>
        <p:spPr bwMode="auto">
          <a:xfrm>
            <a:off x="6832600" y="2228850"/>
            <a:ext cx="5921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100" b="1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1999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039763" y="263611"/>
            <a:ext cx="62195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МУП «ВЛАДИМИРВОДОКАНАЛ» СЕГОДНЯ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68835" y="4313409"/>
            <a:ext cx="5791200" cy="2544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        </a:t>
            </a:r>
            <a:r>
              <a:rPr lang="ru-RU" sz="1100" b="1" i="1" dirty="0" smtClean="0"/>
              <a:t>Инвестиционная программа включает:</a:t>
            </a:r>
          </a:p>
          <a:p>
            <a:pPr algn="just"/>
            <a:r>
              <a:rPr lang="ru-RU" sz="1100" dirty="0" smtClean="0"/>
              <a:t>         План мероприятий, позволяющий повысить эффективность деятельности организации коммунального комплекса, направленный на реализацию программы комплексного развития систем коммунальной инфраструктуры муниципального образования.</a:t>
            </a:r>
          </a:p>
          <a:p>
            <a:pPr algn="just"/>
            <a:endParaRPr lang="ru-RU" sz="1100" dirty="0" smtClean="0"/>
          </a:p>
          <a:p>
            <a:pPr algn="just"/>
            <a:r>
              <a:rPr lang="ru-RU" sz="1100" b="1" i="1" dirty="0" smtClean="0"/>
              <a:t>         Задачи инвестиционной программы: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обеспечение надежности (бесперебойности) предоставляемых потребителю услуг водоснабжения и водоотведения;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обеспечение сбалансированности и энергоэффективности муниципальных систем водоснабжения и водоотведения;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обеспечение доступности услуг водоснабжения и водоотведения для потребителей;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обеспечение инженерно-экологических требований.</a:t>
            </a:r>
            <a:endParaRPr lang="ru-RU" sz="1100" dirty="0"/>
          </a:p>
        </p:txBody>
      </p:sp>
      <p:pic>
        <p:nvPicPr>
          <p:cNvPr id="15" name="Рисунок 14" descr="лог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54" y="123825"/>
            <a:ext cx="986867" cy="476250"/>
          </a:xfrm>
          <a:prstGeom prst="rect">
            <a:avLst/>
          </a:prstGeom>
        </p:spPr>
      </p:pic>
      <p:sp>
        <p:nvSpPr>
          <p:cNvPr id="46" name="Скругленный прямоугольник 45"/>
          <p:cNvSpPr/>
          <p:nvPr/>
        </p:nvSpPr>
        <p:spPr>
          <a:xfrm>
            <a:off x="340242" y="648585"/>
            <a:ext cx="4221126" cy="603929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buFontTx/>
              <a:buChar char="-"/>
            </a:pPr>
            <a:endParaRPr lang="ru-RU" sz="1400" b="1" dirty="0" smtClean="0"/>
          </a:p>
        </p:txBody>
      </p:sp>
      <p:sp>
        <p:nvSpPr>
          <p:cNvPr id="45" name="Прямоугольник 44"/>
          <p:cNvSpPr/>
          <p:nvPr/>
        </p:nvSpPr>
        <p:spPr>
          <a:xfrm>
            <a:off x="489098" y="2732468"/>
            <a:ext cx="388088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СТРАТЕГИИ РАЗВИТИЯ</a:t>
            </a:r>
            <a:endParaRPr lang="ru-RU" sz="1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44" y="765543"/>
            <a:ext cx="3338623" cy="199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4" name="Группа 53"/>
          <p:cNvGrpSpPr/>
          <p:nvPr/>
        </p:nvGrpSpPr>
        <p:grpSpPr>
          <a:xfrm>
            <a:off x="4742907" y="839970"/>
            <a:ext cx="7703538" cy="5550197"/>
            <a:chOff x="3871038" y="882503"/>
            <a:chExt cx="6799088" cy="450894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871038" y="882503"/>
              <a:ext cx="5807401" cy="369332"/>
              <a:chOff x="3871038" y="882503"/>
              <a:chExt cx="5807401" cy="369332"/>
            </a:xfrm>
          </p:grpSpPr>
          <p:pic>
            <p:nvPicPr>
              <p:cNvPr id="18" name="Рисунок 17" descr="drop-clipart-m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71038" y="955411"/>
                <a:ext cx="137436" cy="235436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114800" y="882503"/>
                <a:ext cx="5563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более 105 тыс. куб м питьевой воды в сутки</a:t>
                </a:r>
                <a:endParaRPr lang="ru-RU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3885214" y="1247555"/>
              <a:ext cx="6784912" cy="369332"/>
              <a:chOff x="3871038" y="882503"/>
              <a:chExt cx="6784912" cy="369332"/>
            </a:xfrm>
          </p:grpSpPr>
          <p:pic>
            <p:nvPicPr>
              <p:cNvPr id="22" name="Рисунок 21" descr="drop-clipart-m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71038" y="955411"/>
                <a:ext cx="137436" cy="235436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4114800" y="882503"/>
                <a:ext cx="65411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более 80 тыс. куб м в сутки очищенных сточных вод</a:t>
                </a:r>
                <a:endParaRPr lang="ru-RU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887509" y="1633871"/>
              <a:ext cx="3821641" cy="369332"/>
              <a:chOff x="3880423" y="882503"/>
              <a:chExt cx="3821641" cy="369332"/>
            </a:xfrm>
          </p:grpSpPr>
          <p:pic>
            <p:nvPicPr>
              <p:cNvPr id="25" name="Рисунок 24" descr="drop-clipart-m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80423" y="955411"/>
                <a:ext cx="137436" cy="235436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4114800" y="882503"/>
                <a:ext cx="3587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851 км сетей водоснабжения</a:t>
                </a:r>
                <a:endParaRPr lang="ru-RU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3891052" y="2030819"/>
              <a:ext cx="3869796" cy="369332"/>
              <a:chOff x="3880423" y="882503"/>
              <a:chExt cx="3869796" cy="369332"/>
            </a:xfrm>
          </p:grpSpPr>
          <p:pic>
            <p:nvPicPr>
              <p:cNvPr id="28" name="Рисунок 27" descr="drop-clipart-m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80423" y="955411"/>
                <a:ext cx="137436" cy="235436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4114800" y="882503"/>
                <a:ext cx="3635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667 км сетей водоотведения</a:t>
                </a:r>
                <a:endParaRPr lang="ru-RU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3906476" y="2459664"/>
              <a:ext cx="4301091" cy="369332"/>
              <a:chOff x="3871038" y="882503"/>
              <a:chExt cx="4301091" cy="369332"/>
            </a:xfrm>
          </p:grpSpPr>
          <p:pic>
            <p:nvPicPr>
              <p:cNvPr id="31" name="Рисунок 30" descr="drop-clipart-m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71038" y="946773"/>
                <a:ext cx="137436" cy="235436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4114800" y="882503"/>
                <a:ext cx="4057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 объекта очистки сточных вод</a:t>
                </a:r>
                <a:endParaRPr lang="ru-RU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3910020" y="2888510"/>
              <a:ext cx="5537904" cy="369332"/>
              <a:chOff x="3871038" y="882503"/>
              <a:chExt cx="5537904" cy="369332"/>
            </a:xfrm>
          </p:grpSpPr>
          <p:pic>
            <p:nvPicPr>
              <p:cNvPr id="34" name="Рисунок 33" descr="drop-clipart-m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71038" y="938135"/>
                <a:ext cx="137436" cy="235436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4114800" y="882503"/>
                <a:ext cx="5294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 водозаборов и 5 систем водоподготовки</a:t>
                </a:r>
                <a:endParaRPr lang="ru-RU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3914811" y="3306726"/>
              <a:ext cx="6372379" cy="300043"/>
              <a:chOff x="3861653" y="882503"/>
              <a:chExt cx="6372379" cy="300043"/>
            </a:xfrm>
          </p:grpSpPr>
          <p:pic>
            <p:nvPicPr>
              <p:cNvPr id="37" name="Рисунок 36" descr="drop-clipart-m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61653" y="938135"/>
                <a:ext cx="137436" cy="235436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4114800" y="882503"/>
                <a:ext cx="6119232" cy="300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более 370 тыс. человек - потребителей питьевой воды </a:t>
                </a:r>
                <a:endParaRPr lang="ru-RU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3918355" y="3735572"/>
              <a:ext cx="5363841" cy="369332"/>
              <a:chOff x="3861653" y="882503"/>
              <a:chExt cx="5363841" cy="369332"/>
            </a:xfrm>
          </p:grpSpPr>
          <p:pic>
            <p:nvPicPr>
              <p:cNvPr id="40" name="Рисунок 39" descr="drop-clipart-m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61653" y="929497"/>
                <a:ext cx="137436" cy="235436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4114800" y="882503"/>
                <a:ext cx="5110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более 2900 абонентов - юридических лиц</a:t>
                </a:r>
                <a:endParaRPr lang="ru-RU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3920652" y="4143155"/>
              <a:ext cx="5379014" cy="369332"/>
              <a:chOff x="3871038" y="882503"/>
              <a:chExt cx="5379014" cy="369332"/>
            </a:xfrm>
          </p:grpSpPr>
          <p:pic>
            <p:nvPicPr>
              <p:cNvPr id="43" name="Рисунок 42" descr="drop-clipart-m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71038" y="929497"/>
                <a:ext cx="137436" cy="235436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4114800" y="882503"/>
                <a:ext cx="5135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более 114000 абонентов - физических лиц</a:t>
                </a:r>
                <a:endParaRPr lang="ru-RU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3924196" y="4572003"/>
              <a:ext cx="3231631" cy="369332"/>
              <a:chOff x="3871038" y="882503"/>
              <a:chExt cx="3231631" cy="369332"/>
            </a:xfrm>
          </p:grpSpPr>
          <p:pic>
            <p:nvPicPr>
              <p:cNvPr id="48" name="Рисунок 47" descr="drop-clipart-m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71038" y="920859"/>
                <a:ext cx="137436" cy="235436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4114800" y="882503"/>
                <a:ext cx="2987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11 городских фонтанов</a:t>
                </a:r>
                <a:endParaRPr lang="ru-RU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3927740" y="5022115"/>
              <a:ext cx="4282112" cy="369332"/>
              <a:chOff x="3871038" y="882503"/>
              <a:chExt cx="4282112" cy="369332"/>
            </a:xfrm>
          </p:grpSpPr>
          <p:pic>
            <p:nvPicPr>
              <p:cNvPr id="51" name="Рисунок 50" descr="drop-clipart-m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71038" y="920859"/>
                <a:ext cx="137436" cy="235436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4114800" y="882503"/>
                <a:ext cx="4038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 гидротехнических сооружения</a:t>
                </a:r>
                <a:endParaRPr lang="ru-RU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552892" y="3083442"/>
            <a:ext cx="39765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400" i="1" dirty="0" smtClean="0"/>
              <a:t> замена водопроводных и канализационных сетей;</a:t>
            </a:r>
          </a:p>
          <a:p>
            <a:pPr>
              <a:buFontTx/>
              <a:buChar char="-"/>
            </a:pPr>
            <a:r>
              <a:rPr lang="ru-RU" sz="1400" i="1" dirty="0" smtClean="0"/>
              <a:t> модернизация технологического и насосного оборудования;</a:t>
            </a:r>
          </a:p>
          <a:p>
            <a:pPr>
              <a:buFontTx/>
              <a:buChar char="-"/>
            </a:pPr>
            <a:r>
              <a:rPr lang="ru-RU" sz="1400" i="1" dirty="0" smtClean="0"/>
              <a:t> внедрение принципов наилучших достижений в водоснабжении и водоотведении;</a:t>
            </a:r>
          </a:p>
          <a:p>
            <a:pPr>
              <a:buFontTx/>
              <a:buChar char="-"/>
            </a:pPr>
            <a:r>
              <a:rPr lang="ru-RU" sz="1400" i="1" dirty="0" smtClean="0"/>
              <a:t> подготовка </a:t>
            </a:r>
            <a:r>
              <a:rPr lang="ru-RU" sz="1400" i="1" dirty="0" err="1" smtClean="0"/>
              <a:t>высоко-квалифицированного</a:t>
            </a:r>
            <a:r>
              <a:rPr lang="ru-RU" sz="1400" i="1" dirty="0" smtClean="0"/>
              <a:t> персонала;</a:t>
            </a:r>
          </a:p>
          <a:p>
            <a:pPr>
              <a:buFontTx/>
              <a:buChar char="-"/>
            </a:pPr>
            <a:r>
              <a:rPr lang="ru-RU" sz="1400" i="1" dirty="0" smtClean="0"/>
              <a:t> антитеррористическая защищенность объектов водоснабжения и водоотведения;</a:t>
            </a:r>
          </a:p>
          <a:p>
            <a:pPr>
              <a:buFontTx/>
              <a:buChar char="-"/>
            </a:pPr>
            <a:r>
              <a:rPr lang="ru-RU" sz="1400" i="1" dirty="0" smtClean="0"/>
              <a:t>  обеспечение сбалансированности и </a:t>
            </a:r>
            <a:r>
              <a:rPr lang="ru-RU" sz="1400" i="1" dirty="0" err="1" smtClean="0"/>
              <a:t>энергоэффективности</a:t>
            </a:r>
            <a:r>
              <a:rPr lang="ru-RU" sz="1400" i="1" dirty="0" smtClean="0"/>
              <a:t> систем водоснабжения и водоотведения;</a:t>
            </a:r>
          </a:p>
          <a:p>
            <a:pPr>
              <a:buFontTx/>
              <a:buChar char="-"/>
            </a:pPr>
            <a:r>
              <a:rPr lang="ru-RU" sz="1400" i="1" dirty="0" smtClean="0"/>
              <a:t> обеспечение инженерно-экологических требований </a:t>
            </a:r>
          </a:p>
        </p:txBody>
      </p:sp>
    </p:spTree>
    <p:extLst>
      <p:ext uri="{BB962C8B-B14F-4D97-AF65-F5344CB8AC3E}">
        <p14:creationId xmlns:p14="http://schemas.microsoft.com/office/powerpoint/2010/main" xmlns="" val="5347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472100"/>
            <a:ext cx="28448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5F28EE-E2C1-CF45-B69A-A195761B5334}" type="slidenum">
              <a:rPr lang="ru-RU" altLang="ru-RU" sz="12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dirty="0"/>
          </a:p>
        </p:txBody>
      </p:sp>
      <p:sp>
        <p:nvSpPr>
          <p:cNvPr id="7175" name="Прямоугольник 32"/>
          <p:cNvSpPr>
            <a:spLocks noChangeArrowheads="1"/>
          </p:cNvSpPr>
          <p:nvPr/>
        </p:nvSpPr>
        <p:spPr bwMode="auto">
          <a:xfrm>
            <a:off x="6832600" y="2228850"/>
            <a:ext cx="5921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1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6"/>
            <a:ext cx="12192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18271" y="329514"/>
            <a:ext cx="809779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ВОДОСНАБЖЕНИЕ</a:t>
            </a:r>
            <a:endParaRPr lang="ru-RU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796" y="774357"/>
            <a:ext cx="5239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/>
              <a:t>         Система водоснабжения </a:t>
            </a:r>
            <a:r>
              <a:rPr lang="ru-RU" sz="1400" dirty="0" smtClean="0"/>
              <a:t>- комплекс сооружений и технологического оборудования, обеспечивающий снабжение водой всех потребителей в любое время суток в необходимом количестве и с требуемым качеством.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6" name="Рисунок 15" descr="лог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54" y="123825"/>
            <a:ext cx="986867" cy="47625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6666614" y="850605"/>
            <a:ext cx="5114260" cy="5603358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solidFill>
              <a:schemeClr val="accent1">
                <a:shade val="5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 descr="Строительство сетей водоснабже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5190" y="4409592"/>
            <a:ext cx="2343054" cy="175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78348" y="4348716"/>
            <a:ext cx="263873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6942908" y="1382233"/>
            <a:ext cx="4614682" cy="369332"/>
            <a:chOff x="6942908" y="1382233"/>
            <a:chExt cx="4614682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7123813" y="1382233"/>
              <a:ext cx="4433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851 км сетей водоснабжения</a:t>
              </a:r>
              <a:endPara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2" name="Рисунок 21" descr="drop-clipart-m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2908" y="1418813"/>
              <a:ext cx="146024" cy="271763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6946452" y="1747285"/>
            <a:ext cx="4614682" cy="369332"/>
            <a:chOff x="6942908" y="1382233"/>
            <a:chExt cx="4614682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7123813" y="1382233"/>
              <a:ext cx="4433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 насосных станции 2-го подъема</a:t>
              </a:r>
              <a:endPara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6" name="Рисунок 25" descr="drop-clipart-m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2908" y="1418813"/>
              <a:ext cx="146024" cy="27176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6949996" y="2122968"/>
            <a:ext cx="4614682" cy="369332"/>
            <a:chOff x="6942908" y="1382233"/>
            <a:chExt cx="4614682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7123813" y="1382233"/>
              <a:ext cx="4433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 насосных станций 3-го подъема</a:t>
              </a:r>
              <a:endPara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9" name="Рисунок 28" descr="drop-clipart-m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2908" y="1418813"/>
              <a:ext cx="146024" cy="27176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6953541" y="2530550"/>
            <a:ext cx="4614682" cy="369332"/>
            <a:chOff x="6942908" y="1382233"/>
            <a:chExt cx="4614682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7123813" y="1382233"/>
              <a:ext cx="4433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42 подкачивающих станции</a:t>
              </a:r>
              <a:endPara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2" name="Рисунок 31" descr="drop-clipart-m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2908" y="1418813"/>
              <a:ext cx="146024" cy="271763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957086" y="2927499"/>
            <a:ext cx="4614682" cy="369332"/>
            <a:chOff x="6942908" y="1382233"/>
            <a:chExt cx="4614682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7123813" y="1382233"/>
              <a:ext cx="4433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22 резервуара чистой воды</a:t>
              </a:r>
              <a:endPara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5" name="Рисунок 34" descr="drop-clipart-m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2908" y="1418813"/>
              <a:ext cx="146024" cy="27176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6960631" y="3345713"/>
            <a:ext cx="4614682" cy="369332"/>
            <a:chOff x="6942908" y="1382233"/>
            <a:chExt cx="4614682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7123813" y="1382233"/>
              <a:ext cx="4433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83400 м куб. суммарный объем РЧВ</a:t>
              </a:r>
              <a:endPara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8" name="Рисунок 37" descr="drop-clipart-m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2908" y="1418813"/>
              <a:ext cx="146024" cy="271763"/>
            </a:xfrm>
            <a:prstGeom prst="rect">
              <a:avLst/>
            </a:prstGeom>
          </p:spPr>
        </p:pic>
      </p:grpSp>
      <p:sp>
        <p:nvSpPr>
          <p:cNvPr id="42" name="Скругленный прямоугольник 41"/>
          <p:cNvSpPr/>
          <p:nvPr/>
        </p:nvSpPr>
        <p:spPr>
          <a:xfrm>
            <a:off x="563526" y="1711842"/>
            <a:ext cx="5114260" cy="1903228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6964174" y="3753295"/>
            <a:ext cx="4837965" cy="646331"/>
            <a:chOff x="6942908" y="1382233"/>
            <a:chExt cx="4614682" cy="646331"/>
          </a:xfrm>
        </p:grpSpPr>
        <p:sp>
          <p:nvSpPr>
            <p:cNvPr id="40" name="TextBox 39"/>
            <p:cNvSpPr txBox="1"/>
            <p:nvPr/>
          </p:nvSpPr>
          <p:spPr>
            <a:xfrm>
              <a:off x="7123813" y="1382233"/>
              <a:ext cx="4433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105000 м куб. питьевой воды в сутки </a:t>
              </a:r>
              <a:endPara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1" name="Рисунок 40" descr="drop-clipart-m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2908" y="1418813"/>
              <a:ext cx="146024" cy="27176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48486" y="1775837"/>
            <a:ext cx="5129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Система водоснабжения города Владимира построена с учетом особенностей городских территорий, требуемых расходов воды на разных этапах развития города, возможных источников водоснабжения, требований к напорам, качеству воды, бесперебойности её подачи и представляет собой</a:t>
            </a:r>
            <a:b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 взаимно связанных сооружений и устройств, которые работают в особом режиме, со своими гидравлическими, физико-химическими, микробиологическими процессами, протекающими в различные сроки.</a:t>
            </a:r>
          </a:p>
          <a:p>
            <a:pPr algn="just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1626" y="3604434"/>
            <a:ext cx="5231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200" dirty="0" smtClean="0"/>
              <a:t>Специфика системы водоснабжения заключается в том, что она</a:t>
            </a:r>
            <a:br>
              <a:rPr lang="ru-RU" sz="1200" dirty="0" smtClean="0"/>
            </a:br>
            <a:r>
              <a:rPr lang="ru-RU" sz="1200" dirty="0" smtClean="0"/>
              <a:t>выполняет все функции, не свойственные другим организациям, а именно: добыча воды, подача к местам обработки, обработка до требуемого качества, хранение и раздача потребителям. При этом отдельные устройства и сооружения значительно удалены друг от друга. Для управления сложной системой водоснабжения из одного пункта применяются современные средства автоматического контроля и управления.</a:t>
            </a:r>
          </a:p>
          <a:p>
            <a:pPr indent="446088" algn="just"/>
            <a:r>
              <a:rPr lang="ru-RU" sz="1200" dirty="0" smtClean="0"/>
              <a:t>Так как в хозяйственном ведении МУП «Владимирводоканал»</a:t>
            </a:r>
            <a:br>
              <a:rPr lang="ru-RU" sz="1200" dirty="0" smtClean="0"/>
            </a:br>
            <a:r>
              <a:rPr lang="ru-RU" sz="1200" dirty="0" smtClean="0"/>
              <a:t>находятся все элементы системы водоснабжения от станций первого  подъема до вводов в жилые дома, эксплуатационная зона ответственности МУП «Владимирводоканал» распространяется на весь комплекс системы водоснабжения города за исключением объектов системы водоснабжения, находящихся в собственности других организаций.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47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472100"/>
            <a:ext cx="28448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5F28EE-E2C1-CF45-B69A-A195761B5334}" type="slidenum">
              <a:rPr lang="ru-RU" altLang="ru-RU" sz="12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dirty="0"/>
          </a:p>
        </p:txBody>
      </p:sp>
      <p:sp>
        <p:nvSpPr>
          <p:cNvPr id="7175" name="Прямоугольник 32"/>
          <p:cNvSpPr>
            <a:spLocks noChangeArrowheads="1"/>
          </p:cNvSpPr>
          <p:nvPr/>
        </p:nvSpPr>
        <p:spPr bwMode="auto">
          <a:xfrm>
            <a:off x="6832600" y="2228850"/>
            <a:ext cx="5921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1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1999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80753" y="241002"/>
            <a:ext cx="1183403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НЕРЛИНСКИЕ ОЧИСТНЫЕ ВОДОПРОВОДНЫЕ СООРУЖЕНИЯ</a:t>
            </a:r>
            <a:endParaRPr lang="ru-RU" sz="1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885" y="683742"/>
            <a:ext cx="1140116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        </a:t>
            </a:r>
            <a:r>
              <a:rPr lang="ru-RU" sz="1100" dirty="0" err="1" smtClean="0"/>
              <a:t>Нерлинские</a:t>
            </a:r>
            <a:r>
              <a:rPr lang="ru-RU" sz="1100" dirty="0" smtClean="0"/>
              <a:t> очистные водопроводные сооружения (НОВС) города Владимира служат для отбора воды из источника - реки Нерль, очистки ее для питьевых целей и подачи потребителям в городе Владимире и прилегающих селах.</a:t>
            </a:r>
          </a:p>
          <a:p>
            <a:pPr algn="just"/>
            <a:r>
              <a:rPr lang="ru-RU" sz="1100" dirty="0" smtClean="0"/>
              <a:t>        НОВС - комплексное сооружение, включающее: 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станцию 1-го подъема на р.Нерль, осуществляющую водозабор; 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очистные сооружения, включающие в себя 2 блока отстойников, </a:t>
            </a:r>
            <a:endParaRPr lang="ru-RU" sz="1100" dirty="0" smtClean="0"/>
          </a:p>
          <a:p>
            <a:pPr algn="just">
              <a:buFontTx/>
              <a:buChar char="-"/>
            </a:pPr>
            <a:r>
              <a:rPr lang="ru-RU" sz="1100" dirty="0" smtClean="0"/>
              <a:t>камеры </a:t>
            </a:r>
            <a:r>
              <a:rPr lang="ru-RU" sz="1100" dirty="0" smtClean="0"/>
              <a:t>реакции и скорые фильтры; 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станцию 2-го подъема, которая подает воду в город; 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</a:t>
            </a:r>
            <a:r>
              <a:rPr lang="ru-RU" sz="1100" dirty="0" err="1" smtClean="0"/>
              <a:t>реагентное</a:t>
            </a:r>
            <a:r>
              <a:rPr lang="ru-RU" sz="1100" dirty="0" smtClean="0"/>
              <a:t> хозяйство;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систему химического обеззараживания воды. </a:t>
            </a:r>
          </a:p>
          <a:p>
            <a:pPr algn="just"/>
            <a:r>
              <a:rPr lang="ru-RU" sz="1100" dirty="0" smtClean="0"/>
              <a:t>         </a:t>
            </a:r>
          </a:p>
          <a:p>
            <a:pPr algn="just"/>
            <a:endParaRPr lang="ru-RU" sz="11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268995" y="3739978"/>
            <a:ext cx="22406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.</a:t>
            </a:r>
            <a:endParaRPr lang="ru-RU" sz="1100" dirty="0"/>
          </a:p>
        </p:txBody>
      </p:sp>
      <p:pic>
        <p:nvPicPr>
          <p:cNvPr id="19" name="Рисунок 18" descr="Нерлинская очистная водопроводная станция Зал фильтр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217" y="3932323"/>
            <a:ext cx="4442843" cy="2755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712573" y="3233351"/>
            <a:ext cx="5807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753762" y="2574324"/>
            <a:ext cx="5807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43697" y="2108415"/>
            <a:ext cx="37646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1100" dirty="0" smtClean="0"/>
              <a:t>В 1965 году введены в эксплуатацию  водозаборные сооружения на реке Нерль, насосные станции 1-го и 2-го подъемов, </a:t>
            </a:r>
            <a:r>
              <a:rPr lang="ru-RU" sz="1100" dirty="0" err="1" smtClean="0"/>
              <a:t>реагентное</a:t>
            </a:r>
            <a:r>
              <a:rPr lang="ru-RU" sz="1100" dirty="0" smtClean="0"/>
              <a:t> и хлорное хозяйства, смеситель, блок № 1 камер реакции, отстойников и фильтров, отделение промывки фильтров, резервуары чистой воды.</a:t>
            </a:r>
          </a:p>
          <a:p>
            <a:pPr algn="just"/>
            <a:r>
              <a:rPr lang="ru-RU" sz="1100" dirty="0" smtClean="0"/>
              <a:t>         В 1975 году введен в эксплуатацию блок №2 камер реакции, отстойников и фильтров. </a:t>
            </a:r>
          </a:p>
          <a:p>
            <a:pPr indent="361950" algn="just"/>
            <a:r>
              <a:rPr lang="ru-RU" sz="1100" dirty="0" smtClean="0"/>
              <a:t>Проектная производительность по питьевой воде составляет 113 тыс. м</a:t>
            </a:r>
            <a:r>
              <a:rPr lang="ru-RU" sz="1100" baseline="30000" dirty="0" smtClean="0"/>
              <a:t>3</a:t>
            </a:r>
            <a:r>
              <a:rPr lang="ru-RU" sz="1100" dirty="0" smtClean="0"/>
              <a:t> в сутки, в том числе 50 тыс. м</a:t>
            </a:r>
            <a:r>
              <a:rPr lang="ru-RU" sz="1100" baseline="30000" dirty="0" smtClean="0"/>
              <a:t>3</a:t>
            </a:r>
            <a:r>
              <a:rPr lang="ru-RU" sz="1100" dirty="0" smtClean="0"/>
              <a:t> в сутки - блока № 1;  63 тыс. м</a:t>
            </a:r>
            <a:r>
              <a:rPr lang="ru-RU" sz="1100" baseline="30000" dirty="0" smtClean="0"/>
              <a:t>3</a:t>
            </a:r>
            <a:r>
              <a:rPr lang="ru-RU" sz="1100" dirty="0" smtClean="0"/>
              <a:t> в сутки – блока № 2.</a:t>
            </a:r>
          </a:p>
          <a:p>
            <a:pPr algn="just"/>
            <a:r>
              <a:rPr lang="ru-RU" sz="1100" dirty="0" smtClean="0"/>
              <a:t>         </a:t>
            </a:r>
            <a:endParaRPr lang="ru-RU" sz="1100" dirty="0"/>
          </a:p>
        </p:txBody>
      </p:sp>
      <p:pic>
        <p:nvPicPr>
          <p:cNvPr id="26" name="Рисунок 25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835" y="4667693"/>
            <a:ext cx="6096649" cy="1955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" name="TextBox 26"/>
          <p:cNvSpPr txBox="1"/>
          <p:nvPr/>
        </p:nvSpPr>
        <p:spPr>
          <a:xfrm>
            <a:off x="1293921" y="4250906"/>
            <a:ext cx="4394504" cy="27699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Технологическая схемы водоподготовки НОВС</a:t>
            </a:r>
            <a:endParaRPr lang="ru-RU" sz="1200" i="1" dirty="0"/>
          </a:p>
        </p:txBody>
      </p:sp>
      <p:pic>
        <p:nvPicPr>
          <p:cNvPr id="16" name="Рисунок 15" descr="лого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754" y="123825"/>
            <a:ext cx="986867" cy="476250"/>
          </a:xfrm>
          <a:prstGeom prst="rect">
            <a:avLst/>
          </a:prstGeom>
        </p:spPr>
      </p:pic>
      <p:pic>
        <p:nvPicPr>
          <p:cNvPr id="29" name="Рисунок 28" descr="20250716_1625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74271" y="1020725"/>
            <a:ext cx="5869412" cy="271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47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7175" name="Прямоугольник 32"/>
          <p:cNvSpPr>
            <a:spLocks noChangeArrowheads="1"/>
          </p:cNvSpPr>
          <p:nvPr/>
        </p:nvSpPr>
        <p:spPr bwMode="auto">
          <a:xfrm>
            <a:off x="6832600" y="2228850"/>
            <a:ext cx="5921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1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788" y="230659"/>
            <a:ext cx="482737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СУДОГОДСКИЙ ВОДОЗАБОР</a:t>
            </a:r>
            <a:endParaRPr lang="ru-RU" sz="1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2" y="584886"/>
            <a:ext cx="516512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        Водозаборные сооружения располагаются в правобережной пойме</a:t>
            </a:r>
            <a:br>
              <a:rPr lang="ru-RU" sz="1100" dirty="0" smtClean="0"/>
            </a:br>
            <a:r>
              <a:rPr lang="ru-RU" sz="1100" dirty="0" smtClean="0"/>
              <a:t>р.Судогда рядом с д.Жуковка </a:t>
            </a:r>
            <a:r>
              <a:rPr lang="ru-RU" sz="1100" dirty="0" err="1" smtClean="0"/>
              <a:t>Судогодского</a:t>
            </a:r>
            <a:r>
              <a:rPr lang="ru-RU" sz="1100" dirty="0" smtClean="0"/>
              <a:t> района Владимирской области.      В настоящее время они выполнены в виде линейного ряда трех кустов</a:t>
            </a:r>
            <a:br>
              <a:rPr lang="ru-RU" sz="1100" dirty="0" smtClean="0"/>
            </a:br>
            <a:r>
              <a:rPr lang="ru-RU" sz="1100" dirty="0" smtClean="0"/>
              <a:t>артезианских скважин, расстояние между которыми 1,5…2,5 км. В каждом</a:t>
            </a:r>
            <a:br>
              <a:rPr lang="ru-RU" sz="1100" dirty="0" smtClean="0"/>
            </a:br>
            <a:r>
              <a:rPr lang="ru-RU" sz="1100" dirty="0" smtClean="0"/>
              <a:t>кусте скважины также располагаются в виде линейного ряда на расстоянии от 20 до 50 м. Общее количество скважин с дебетом 5,0 тыс.м</a:t>
            </a:r>
            <a:r>
              <a:rPr lang="ru-RU" sz="1100" baseline="30000" dirty="0" smtClean="0"/>
              <a:t>3</a:t>
            </a:r>
            <a:r>
              <a:rPr lang="ru-RU" sz="1100" dirty="0" smtClean="0"/>
              <a:t>/</a:t>
            </a:r>
            <a:r>
              <a:rPr lang="ru-RU" sz="1100" dirty="0" err="1" smtClean="0"/>
              <a:t>сут</a:t>
            </a:r>
            <a:r>
              <a:rPr lang="ru-RU" sz="1100" dirty="0" smtClean="0"/>
              <a:t>. каждая составляет 17 единиц (15-ая </a:t>
            </a:r>
            <a:r>
              <a:rPr lang="ru-RU" sz="1100" dirty="0" err="1" smtClean="0"/>
              <a:t>скв</a:t>
            </a:r>
            <a:r>
              <a:rPr lang="ru-RU" sz="1100" dirty="0" smtClean="0"/>
              <a:t>. законсервирована).</a:t>
            </a:r>
          </a:p>
          <a:p>
            <a:pPr algn="just"/>
            <a:r>
              <a:rPr lang="ru-RU" sz="1100" dirty="0" smtClean="0"/>
              <a:t>         Строительство </a:t>
            </a:r>
            <a:r>
              <a:rPr lang="ru-RU" sz="1100" dirty="0" err="1" smtClean="0"/>
              <a:t>Судогодского</a:t>
            </a:r>
            <a:r>
              <a:rPr lang="ru-RU" sz="1100" dirty="0" smtClean="0"/>
              <a:t>  водозабора осуществлялось с 1983 г. Пуск в эксплуатацию состоялся в декабре 1994 г. Ежесуточная производительность составляет 49 тысяч куб. м. воды. В силу исключительно благоприятных показателей качества воды, таких как органолептические, химические и микробиологические, подземная вода </a:t>
            </a:r>
            <a:r>
              <a:rPr lang="ru-RU" sz="1100" dirty="0" err="1" smtClean="0"/>
              <a:t>Судогодского</a:t>
            </a:r>
            <a:r>
              <a:rPr lang="ru-RU" sz="1100" dirty="0" smtClean="0"/>
              <a:t> водозабора не нуждается в дополнительной обработке.</a:t>
            </a:r>
          </a:p>
          <a:p>
            <a:pPr indent="361950" algn="just"/>
            <a:r>
              <a:rPr lang="ru-RU" sz="1100" dirty="0" smtClean="0"/>
              <a:t>В город </a:t>
            </a:r>
            <a:r>
              <a:rPr lang="ru-RU" sz="1100" dirty="0" err="1" smtClean="0"/>
              <a:t>судогодская</a:t>
            </a:r>
            <a:r>
              <a:rPr lang="ru-RU" sz="1100" dirty="0" smtClean="0"/>
              <a:t> вода подается по трубопроводу протяженностью 42 км!</a:t>
            </a:r>
          </a:p>
          <a:p>
            <a:pPr indent="361950" algn="just"/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50226" y="197708"/>
            <a:ext cx="524750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ВОДОПРОВОДНАЯ СТАНЦИЯ МИКРОРАЙОНА  ОРГТРУД</a:t>
            </a:r>
            <a:endParaRPr lang="ru-RU" sz="1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6043" y="551935"/>
            <a:ext cx="55527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        В 1940 году введены в эксплуатацию водозаборные сооружения на</a:t>
            </a:r>
            <a:br>
              <a:rPr lang="ru-RU" sz="1100" dirty="0" smtClean="0"/>
            </a:br>
            <a:r>
              <a:rPr lang="ru-RU" sz="1100" dirty="0" smtClean="0"/>
              <a:t>левом берегу реки </a:t>
            </a:r>
            <a:r>
              <a:rPr lang="ru-RU" sz="1100" dirty="0" err="1" smtClean="0"/>
              <a:t>Клязьма</a:t>
            </a:r>
            <a:r>
              <a:rPr lang="ru-RU" sz="1100" dirty="0" smtClean="0"/>
              <a:t> выше населенного пункта со стационарными</a:t>
            </a:r>
            <a:br>
              <a:rPr lang="ru-RU" sz="1100" dirty="0" smtClean="0"/>
            </a:br>
            <a:r>
              <a:rPr lang="ru-RU" sz="1100" dirty="0" smtClean="0"/>
              <a:t>насосными станциями 1-го и 2-го подъемов, а в 1963 году - дополнительно водоочистная станция 2-го подъема, включающая </a:t>
            </a:r>
            <a:r>
              <a:rPr lang="ru-RU" sz="1100" dirty="0" err="1" smtClean="0"/>
              <a:t>реагентное</a:t>
            </a:r>
            <a:r>
              <a:rPr lang="ru-RU" sz="1100" dirty="0" smtClean="0"/>
              <a:t> хозяйство, смеситель, камеру реакции, отстойник, фильтры, отделение промывки фильтров, резервуары чистой воды производительностью 1440 м</a:t>
            </a:r>
            <a:r>
              <a:rPr lang="ru-RU" sz="1100" baseline="30000" dirty="0" smtClean="0"/>
              <a:t>3</a:t>
            </a:r>
            <a:r>
              <a:rPr lang="ru-RU" sz="1100" dirty="0" smtClean="0"/>
              <a:t>/</a:t>
            </a:r>
            <a:r>
              <a:rPr lang="ru-RU" sz="1100" dirty="0" err="1" smtClean="0"/>
              <a:t>сут</a:t>
            </a:r>
            <a:r>
              <a:rPr lang="ru-RU" sz="1100" dirty="0" smtClean="0"/>
              <a:t>; 525,6 т.м</a:t>
            </a:r>
            <a:r>
              <a:rPr lang="ru-RU" sz="1100" baseline="30000" dirty="0" smtClean="0"/>
              <a:t>3</a:t>
            </a:r>
            <a:r>
              <a:rPr lang="ru-RU" sz="1100" dirty="0" smtClean="0"/>
              <a:t>/год.         </a:t>
            </a:r>
          </a:p>
          <a:p>
            <a:pPr indent="361950" algn="just"/>
            <a:r>
              <a:rPr lang="ru-RU" sz="1100" dirty="0" smtClean="0"/>
              <a:t>В 2000 году введена в эксплуатацию скважина. Производительность</a:t>
            </a:r>
            <a:br>
              <a:rPr lang="ru-RU" sz="1100" dirty="0" smtClean="0"/>
            </a:br>
            <a:r>
              <a:rPr lang="ru-RU" sz="1100" dirty="0" smtClean="0"/>
              <a:t>скважины составляет: 720 м</a:t>
            </a:r>
            <a:r>
              <a:rPr lang="ru-RU" sz="1100" baseline="30000" dirty="0" smtClean="0"/>
              <a:t>3</a:t>
            </a:r>
            <a:r>
              <a:rPr lang="ru-RU" sz="1100" dirty="0" smtClean="0"/>
              <a:t>/</a:t>
            </a:r>
            <a:r>
              <a:rPr lang="ru-RU" sz="1100" dirty="0" err="1" smtClean="0"/>
              <a:t>сут</a:t>
            </a:r>
            <a:r>
              <a:rPr lang="ru-RU" sz="1100" dirty="0" smtClean="0"/>
              <a:t>.; 262,8 т.м</a:t>
            </a:r>
            <a:r>
              <a:rPr lang="ru-RU" sz="1100" baseline="30000" dirty="0" smtClean="0"/>
              <a:t>3</a:t>
            </a:r>
            <a:r>
              <a:rPr lang="ru-RU" sz="1100" dirty="0" smtClean="0"/>
              <a:t>/год.</a:t>
            </a:r>
          </a:p>
          <a:p>
            <a:pPr indent="361950" algn="just"/>
            <a:r>
              <a:rPr lang="ru-RU" sz="1100" dirty="0" smtClean="0"/>
              <a:t>В 2008 году построено новое здание </a:t>
            </a:r>
            <a:r>
              <a:rPr lang="ru-RU" sz="1100" dirty="0" err="1" smtClean="0"/>
              <a:t>реагентного</a:t>
            </a:r>
            <a:r>
              <a:rPr lang="ru-RU" sz="1100" dirty="0" smtClean="0"/>
              <a:t> хозяйства, где</a:t>
            </a:r>
            <a:br>
              <a:rPr lang="ru-RU" sz="1100" dirty="0" smtClean="0"/>
            </a:br>
            <a:r>
              <a:rPr lang="ru-RU" sz="1100" dirty="0" smtClean="0"/>
              <a:t>размещены мембранная установка доочистки артезианской воды с узлами приготовления и подачи ингибитора, приготовления и подачи гипохлорита натрия, приготовлении и подачи </a:t>
            </a:r>
            <a:r>
              <a:rPr lang="ru-RU" sz="1100" dirty="0" err="1" smtClean="0"/>
              <a:t>химрастворов</a:t>
            </a:r>
            <a:r>
              <a:rPr lang="ru-RU" sz="1100" dirty="0" smtClean="0"/>
              <a:t> на промывку установки, емкости рабочего раствора гипохлорита натрия, узел приготовления и дозирования</a:t>
            </a:r>
            <a:br>
              <a:rPr lang="ru-RU" sz="1100" dirty="0" smtClean="0"/>
            </a:br>
            <a:r>
              <a:rPr lang="ru-RU" sz="1100" dirty="0" err="1" smtClean="0"/>
              <a:t>флокулянта</a:t>
            </a:r>
            <a:r>
              <a:rPr lang="ru-RU" sz="1100" dirty="0" smtClean="0"/>
              <a:t>, емкости-хранилища приема коагулянта, насосы-дозаторы</a:t>
            </a:r>
            <a:br>
              <a:rPr lang="ru-RU" sz="1100" dirty="0" smtClean="0"/>
            </a:br>
            <a:r>
              <a:rPr lang="ru-RU" sz="1100" dirty="0" smtClean="0"/>
              <a:t>коагулянта, контейнеры с товарным гипохлоритом натрия.</a:t>
            </a:r>
          </a:p>
          <a:p>
            <a:pPr indent="361950" algn="just"/>
            <a:r>
              <a:rPr lang="ru-RU" sz="1100" dirty="0" smtClean="0"/>
              <a:t> </a:t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52734" y="3378856"/>
            <a:ext cx="4028303" cy="3160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ВОДОЗАБОР МКР. ЛЕСНОЙ</a:t>
            </a:r>
            <a:endParaRPr lang="ru-RU" sz="1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6087" y="3674076"/>
            <a:ext cx="5412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00" dirty="0" smtClean="0"/>
          </a:p>
          <a:p>
            <a:pPr algn="just"/>
            <a:endParaRPr lang="ru-RU" sz="1100" dirty="0" smtClean="0"/>
          </a:p>
          <a:p>
            <a:pPr algn="just"/>
            <a:endParaRPr lang="ru-RU" sz="1100" dirty="0" smtClean="0"/>
          </a:p>
          <a:p>
            <a:pPr algn="just"/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24599" y="3695700"/>
            <a:ext cx="563880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 </a:t>
            </a:r>
            <a:r>
              <a:rPr lang="ru-RU" sz="1100" dirty="0" smtClean="0"/>
              <a:t>Водозабор, производительностью до 10 тыс. м</a:t>
            </a:r>
            <a:r>
              <a:rPr lang="ru-RU" sz="1100" baseline="30000" dirty="0" smtClean="0"/>
              <a:t>3</a:t>
            </a:r>
            <a:r>
              <a:rPr lang="ru-RU" sz="1100" dirty="0" smtClean="0"/>
              <a:t>/</a:t>
            </a:r>
            <a:r>
              <a:rPr lang="ru-RU" sz="1100" dirty="0" err="1" smtClean="0"/>
              <a:t>сут</a:t>
            </a:r>
            <a:r>
              <a:rPr lang="ru-RU" sz="1100" dirty="0" smtClean="0"/>
              <a:t>. расположен на левом берегу р. </a:t>
            </a:r>
            <a:r>
              <a:rPr lang="ru-RU" sz="1100" dirty="0" err="1" smtClean="0"/>
              <a:t>Клязьма</a:t>
            </a:r>
            <a:r>
              <a:rPr lang="ru-RU" sz="1100" dirty="0" smtClean="0"/>
              <a:t> выше </a:t>
            </a:r>
            <a:r>
              <a:rPr lang="ru-RU" sz="1100" dirty="0" err="1" smtClean="0"/>
              <a:t>мкр</a:t>
            </a:r>
            <a:r>
              <a:rPr lang="ru-RU" sz="1100" dirty="0" smtClean="0"/>
              <a:t>. Оргтруд в 100 м выше по течению от водозабора ОВС </a:t>
            </a:r>
            <a:r>
              <a:rPr lang="ru-RU" sz="1100" dirty="0" err="1" smtClean="0"/>
              <a:t>мкр</a:t>
            </a:r>
            <a:r>
              <a:rPr lang="ru-RU" sz="1100" dirty="0" smtClean="0"/>
              <a:t>. Оргтруд. Водозабор руслового типа.</a:t>
            </a:r>
          </a:p>
          <a:p>
            <a:pPr algn="just"/>
            <a:r>
              <a:rPr lang="ru-RU" sz="1100" dirty="0" smtClean="0"/>
              <a:t>        </a:t>
            </a:r>
            <a:r>
              <a:rPr lang="ru-RU" sz="1100" dirty="0" err="1" smtClean="0"/>
              <a:t>Мкр</a:t>
            </a:r>
            <a:r>
              <a:rPr lang="ru-RU" sz="1100" dirty="0" smtClean="0"/>
              <a:t>. Лесной обеспечивается водой собственного поверхностного водозабора (</a:t>
            </a:r>
            <a:r>
              <a:rPr lang="ru-RU" sz="1100" dirty="0" err="1" smtClean="0"/>
              <a:t>р.Клязьма</a:t>
            </a:r>
            <a:r>
              <a:rPr lang="ru-RU" sz="1100" dirty="0" smtClean="0"/>
              <a:t>).</a:t>
            </a:r>
          </a:p>
          <a:p>
            <a:pPr algn="just"/>
            <a:r>
              <a:rPr lang="ru-RU" sz="1100" dirty="0" smtClean="0"/>
              <a:t>         Участок водопользования расположен на 267км от устья </a:t>
            </a:r>
            <a:r>
              <a:rPr lang="ru-RU" sz="1100" dirty="0" err="1" smtClean="0"/>
              <a:t>р.Клязьма</a:t>
            </a:r>
            <a:r>
              <a:rPr lang="ru-RU" sz="1100" dirty="0" smtClean="0"/>
              <a:t>, в границах муниципального образования г.Владимир.</a:t>
            </a:r>
          </a:p>
          <a:p>
            <a:pPr algn="just"/>
            <a:r>
              <a:rPr lang="ru-RU" sz="1100" dirty="0" smtClean="0"/>
              <a:t>         Ввиду непосредственной близости водозаборов ОВС </a:t>
            </a:r>
            <a:r>
              <a:rPr lang="ru-RU" sz="1100" dirty="0" err="1" smtClean="0"/>
              <a:t>мкр</a:t>
            </a:r>
            <a:r>
              <a:rPr lang="ru-RU" sz="1100" dirty="0" smtClean="0"/>
              <a:t>. Лесной и ОВС </a:t>
            </a:r>
            <a:r>
              <a:rPr lang="ru-RU" sz="1100" dirty="0" err="1" smtClean="0"/>
              <a:t>мкр</a:t>
            </a:r>
            <a:r>
              <a:rPr lang="ru-RU" sz="1100" dirty="0" smtClean="0"/>
              <a:t>. Оргтруд, характеристика р. </a:t>
            </a:r>
            <a:r>
              <a:rPr lang="ru-RU" sz="1100" dirty="0" err="1" smtClean="0"/>
              <a:t>Клязьма</a:t>
            </a:r>
            <a:r>
              <a:rPr lang="ru-RU" sz="1100" dirty="0" smtClean="0"/>
              <a:t>, как источника питьевого водоснабжения в равной степени справедлива и для водозабора </a:t>
            </a:r>
            <a:r>
              <a:rPr lang="ru-RU" sz="1100" dirty="0" err="1" smtClean="0"/>
              <a:t>мкр</a:t>
            </a:r>
            <a:r>
              <a:rPr lang="ru-RU" sz="1100" dirty="0" smtClean="0"/>
              <a:t>. Лесной.</a:t>
            </a:r>
          </a:p>
          <a:p>
            <a:pPr indent="265113" algn="just"/>
            <a:r>
              <a:rPr lang="ru-RU" sz="1100" dirty="0" smtClean="0"/>
              <a:t>Технологическая схема водоподготовки представлена одноступенной системой с фильтрованием воды, в которую предварительно введены коагулянт, </a:t>
            </a:r>
            <a:r>
              <a:rPr lang="ru-RU" sz="1100" dirty="0" err="1" smtClean="0"/>
              <a:t>флокулянт</a:t>
            </a:r>
            <a:r>
              <a:rPr lang="ru-RU" sz="1100" dirty="0" smtClean="0"/>
              <a:t> и гипохлорит натрия,  в контактных осветлителях, загруженных кварцевым песком.</a:t>
            </a:r>
            <a:endParaRPr lang="ru-RU" sz="1100" dirty="0"/>
          </a:p>
        </p:txBody>
      </p:sp>
      <p:pic>
        <p:nvPicPr>
          <p:cNvPr id="17" name="Рисунок 16" descr="лог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54" y="123825"/>
            <a:ext cx="986867" cy="476250"/>
          </a:xfrm>
          <a:prstGeom prst="rect">
            <a:avLst/>
          </a:prstGeom>
        </p:spPr>
      </p:pic>
      <p:pic>
        <p:nvPicPr>
          <p:cNvPr id="18" name="Рисунок 17" descr="IMG-20250715-WA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63" y="3200400"/>
            <a:ext cx="2973688" cy="223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-20250715-WA00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8217" y="3993604"/>
            <a:ext cx="3319180" cy="249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47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472100"/>
            <a:ext cx="28448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5F28EE-E2C1-CF45-B69A-A195761B5334}" type="slidenum">
              <a:rPr lang="ru-RU" altLang="ru-RU" sz="12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dirty="0"/>
          </a:p>
        </p:txBody>
      </p:sp>
      <p:sp>
        <p:nvSpPr>
          <p:cNvPr id="7175" name="Прямоугольник 32"/>
          <p:cNvSpPr>
            <a:spLocks noChangeArrowheads="1"/>
          </p:cNvSpPr>
          <p:nvPr/>
        </p:nvSpPr>
        <p:spPr bwMode="auto">
          <a:xfrm>
            <a:off x="6832600" y="2228850"/>
            <a:ext cx="5921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1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1999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58962" y="222422"/>
            <a:ext cx="34022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ВОДООТВЕДЕНИЕ</a:t>
            </a:r>
            <a:endParaRPr lang="ru-RU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30" y="1746710"/>
            <a:ext cx="493446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Системы водоотведения устраняют негативные последствия воздействия сточных вод на окружающую природную среду.. Бесперебойное водоотведение обеспечивает высокие санитарно-эпидемиологические и комфортные условия жизни людей.</a:t>
            </a:r>
          </a:p>
          <a:p>
            <a:pPr algn="just"/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34314" y="2843288"/>
            <a:ext cx="54475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        Система водоотведения города Владимира представляет собой сложный комплекс инженерных сооружений и технологических процессов, условно разделенный на три составляющих:</a:t>
            </a:r>
          </a:p>
          <a:p>
            <a:pPr algn="just"/>
            <a:r>
              <a:rPr lang="ru-RU" sz="1200" dirty="0" smtClean="0"/>
              <a:t>- сбор и транспортировка сточных вод от населения и предприятий, направляемых по самотечным и напорным</a:t>
            </a:r>
            <a:br>
              <a:rPr lang="ru-RU" sz="1200" dirty="0" smtClean="0"/>
            </a:br>
            <a:r>
              <a:rPr lang="ru-RU" sz="1200" dirty="0" smtClean="0"/>
              <a:t>коллекторам на очистные сооружения канализации;</a:t>
            </a:r>
          </a:p>
          <a:p>
            <a:pPr algn="just"/>
            <a:r>
              <a:rPr lang="ru-RU" sz="1200" dirty="0" smtClean="0"/>
              <a:t>- механическая и биологическая очистка стоков на очистных сооружениях канализации;</a:t>
            </a:r>
          </a:p>
          <a:p>
            <a:pPr algn="just"/>
            <a:r>
              <a:rPr lang="ru-RU" sz="1200" dirty="0" smtClean="0"/>
              <a:t>- обработка и утилизация осадков сточных вод.</a:t>
            </a:r>
          </a:p>
          <a:p>
            <a:pPr algn="just"/>
            <a:r>
              <a:rPr lang="ru-RU" sz="1100" dirty="0" smtClean="0"/>
              <a:t> </a:t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17838" y="4490094"/>
            <a:ext cx="5461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        </a:t>
            </a:r>
            <a:r>
              <a:rPr lang="ru-RU" sz="1200" dirty="0" smtClean="0"/>
              <a:t>Система водоотведения города Владимира является централизованной бытовой неполной раздельной. </a:t>
            </a:r>
          </a:p>
          <a:p>
            <a:pPr indent="361950" algn="just"/>
            <a:r>
              <a:rPr lang="ru-RU" sz="1200" dirty="0" smtClean="0"/>
              <a:t>Поверхностные стоки отводятся по самостоятельной сети</a:t>
            </a:r>
            <a:br>
              <a:rPr lang="ru-RU" sz="1200" dirty="0" smtClean="0"/>
            </a:br>
            <a:r>
              <a:rPr lang="ru-RU" sz="1200" dirty="0" smtClean="0"/>
              <a:t>ливневой канализации, однако из-за  недостаточно развитой системы ливневой канализации города часть ливневых стоков поступает в городскую канализацию.</a:t>
            </a:r>
          </a:p>
          <a:p>
            <a:pPr indent="361950" algn="just"/>
            <a:r>
              <a:rPr lang="ru-RU" sz="1200" dirty="0" smtClean="0"/>
              <a:t>В централизованной системе города Владимира выделено 4 технологических зоны, имеющих собственные очистные сооружения - в ЦСВ города входят очистные сооружения канализации г. Владимира, </a:t>
            </a:r>
            <a:r>
              <a:rPr lang="ru-RU" sz="1200" dirty="0" err="1" smtClean="0"/>
              <a:t>мкр</a:t>
            </a:r>
            <a:r>
              <a:rPr lang="ru-RU" sz="1200" dirty="0" smtClean="0"/>
              <a:t>. Оргтруд, </a:t>
            </a:r>
            <a:r>
              <a:rPr lang="ru-RU" sz="1200" dirty="0" err="1" smtClean="0"/>
              <a:t>мкр</a:t>
            </a:r>
            <a:r>
              <a:rPr lang="ru-RU" sz="1200" dirty="0" smtClean="0"/>
              <a:t>. Энергетик, п.Пенкино.</a:t>
            </a:r>
          </a:p>
          <a:p>
            <a:pPr indent="361950" algn="just"/>
            <a:r>
              <a:rPr lang="ru-RU" sz="1200" dirty="0" smtClean="0"/>
              <a:t>  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14" name="Рисунок 13" descr="лог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54" y="123825"/>
            <a:ext cx="986867" cy="47625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6666614" y="850605"/>
            <a:ext cx="5114260" cy="5603358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solidFill>
              <a:schemeClr val="accent1">
                <a:shade val="5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942908" y="1382233"/>
            <a:ext cx="4614682" cy="369332"/>
            <a:chOff x="6942908" y="1382233"/>
            <a:chExt cx="4614682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7123813" y="1382233"/>
              <a:ext cx="4433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667 км сетей водоотведения</a:t>
              </a:r>
              <a:endPara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9" name="Рисунок 18" descr="drop-clipart-m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2908" y="1418813"/>
              <a:ext cx="146024" cy="271763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935820" y="1811079"/>
            <a:ext cx="4614682" cy="646331"/>
            <a:chOff x="6942908" y="1382233"/>
            <a:chExt cx="4614682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7123813" y="1382233"/>
              <a:ext cx="4433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45 канализационных насосных станций</a:t>
              </a:r>
              <a:endPara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3" name="Рисунок 22" descr="drop-clipart-m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2908" y="1461345"/>
              <a:ext cx="146024" cy="271763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6946452" y="2449033"/>
            <a:ext cx="4614682" cy="646331"/>
            <a:chOff x="6942908" y="1382233"/>
            <a:chExt cx="4614682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7123813" y="1382233"/>
              <a:ext cx="4433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 очистных сооружений канализации</a:t>
              </a:r>
              <a:endPara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6" name="Рисунок 25" descr="drop-clipart-m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2908" y="1461345"/>
              <a:ext cx="146024" cy="27176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6957084" y="3097620"/>
            <a:ext cx="4614682" cy="646331"/>
            <a:chOff x="6942908" y="1382233"/>
            <a:chExt cx="4614682" cy="646331"/>
          </a:xfrm>
        </p:grpSpPr>
        <p:sp>
          <p:nvSpPr>
            <p:cNvPr id="28" name="TextBox 27"/>
            <p:cNvSpPr txBox="1"/>
            <p:nvPr/>
          </p:nvSpPr>
          <p:spPr>
            <a:xfrm>
              <a:off x="7123813" y="1382233"/>
              <a:ext cx="4433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более 90 тыс. м куб. в сутки очищаемых сточных вод</a:t>
              </a:r>
              <a:endPara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9" name="Рисунок 28" descr="drop-clipart-m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2908" y="1471978"/>
              <a:ext cx="146024" cy="271763"/>
            </a:xfrm>
            <a:prstGeom prst="rect">
              <a:avLst/>
            </a:prstGeom>
          </p:spPr>
        </p:pic>
      </p:grpSp>
      <p:pic>
        <p:nvPicPr>
          <p:cNvPr id="16" name="Рисунок 15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5460" y="4218058"/>
            <a:ext cx="2482337" cy="186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Установка немецких турбовоздуходувок на очистных сооружениях канализаци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35147" y="4221127"/>
            <a:ext cx="2426323" cy="181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659219" y="729528"/>
            <a:ext cx="53800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b="1" i="1" dirty="0" smtClean="0"/>
              <a:t>Централизованная система водоотведения (канализации) </a:t>
            </a:r>
            <a:r>
              <a:rPr lang="ru-RU" sz="1400" dirty="0" smtClean="0"/>
              <a:t>- комплекс технологически связанных между собой инженерных сооружений, предназначенных для водоотведения.</a:t>
            </a:r>
          </a:p>
          <a:p>
            <a:pPr algn="just"/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3647" y="1701209"/>
            <a:ext cx="5305646" cy="1137684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solidFill>
              <a:schemeClr val="accent1">
                <a:shade val="50000"/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7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472100"/>
            <a:ext cx="28448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5F28EE-E2C1-CF45-B69A-A195761B5334}" type="slidenum">
              <a:rPr lang="ru-RU" altLang="ru-RU" sz="12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dirty="0"/>
          </a:p>
        </p:txBody>
      </p:sp>
      <p:sp>
        <p:nvSpPr>
          <p:cNvPr id="7175" name="Прямоугольник 32"/>
          <p:cNvSpPr>
            <a:spLocks noChangeArrowheads="1"/>
          </p:cNvSpPr>
          <p:nvPr/>
        </p:nvSpPr>
        <p:spPr bwMode="auto">
          <a:xfrm>
            <a:off x="6832600" y="2228850"/>
            <a:ext cx="5921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1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12191999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15265" y="329515"/>
            <a:ext cx="48850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ОЧИСТНЫЕ СООРУЖЕНИЯ ГОРОДА ВЛАДИМИРА</a:t>
            </a:r>
            <a:endParaRPr lang="ru-RU" sz="1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178" y="601071"/>
            <a:ext cx="563084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        Комплекс очистных сооружений канализации г. Владимира имеет классическую двухступенчатую очистку – механическую и биологическую очистку стоков на решетках, песколовках, первичных отстойниках, </a:t>
            </a:r>
            <a:r>
              <a:rPr lang="ru-RU" sz="1100" dirty="0" err="1" smtClean="0"/>
              <a:t>аэротенках</a:t>
            </a:r>
            <a:r>
              <a:rPr lang="ru-RU" sz="1100" dirty="0" smtClean="0"/>
              <a:t> и вторичных отстойниках. В целях обработки осадка сточных вод в 2005 году введен в эксплуатацию цех механического обезвоживания осадка, а с 2018 года производится переработка осадка сточных вод в </a:t>
            </a:r>
            <a:r>
              <a:rPr lang="ru-RU" sz="1100" dirty="0" err="1" smtClean="0"/>
              <a:t>органо-минеральное</a:t>
            </a:r>
            <a:r>
              <a:rPr lang="ru-RU" sz="1100" dirty="0" smtClean="0"/>
              <a:t> удобрение методом компостирования.</a:t>
            </a:r>
          </a:p>
          <a:p>
            <a:pPr algn="just"/>
            <a:r>
              <a:rPr lang="ru-RU" sz="1100" dirty="0" smtClean="0"/>
              <a:t>         Первая очередь очистных сооружений производительностью 16 тыс.куб.м./</a:t>
            </a:r>
            <a:r>
              <a:rPr lang="ru-RU" sz="1100" dirty="0" err="1" smtClean="0"/>
              <a:t>сут</a:t>
            </a:r>
            <a:r>
              <a:rPr lang="ru-RU" sz="1100" dirty="0" smtClean="0"/>
              <a:t>. построена в 1956 году. </a:t>
            </a:r>
          </a:p>
          <a:p>
            <a:pPr indent="361950" algn="just"/>
            <a:r>
              <a:rPr lang="ru-RU" sz="1100" dirty="0" smtClean="0"/>
              <a:t>Дальнейшее расширение очистных сооружений до производительности 75 тыс.куб.м./</a:t>
            </a:r>
            <a:r>
              <a:rPr lang="ru-RU" sz="1100" dirty="0" err="1" smtClean="0"/>
              <a:t>сут</a:t>
            </a:r>
            <a:r>
              <a:rPr lang="ru-RU" sz="1100" dirty="0" smtClean="0"/>
              <a:t> выполнено в 1967 году.</a:t>
            </a:r>
          </a:p>
          <a:p>
            <a:pPr algn="just"/>
            <a:r>
              <a:rPr lang="ru-RU" sz="1100" dirty="0" smtClean="0"/>
              <a:t>         Вторая очередь очистных сооружений, производительностью 100 тыс.куб.м./</a:t>
            </a:r>
            <a:r>
              <a:rPr lang="ru-RU" sz="1100" dirty="0" err="1" smtClean="0"/>
              <a:t>сут</a:t>
            </a:r>
            <a:r>
              <a:rPr lang="ru-RU" sz="1100" dirty="0" smtClean="0"/>
              <a:t>., ведена в эксплуатацию в 1982 году и обеспечила схему полной биологической очистки стоков.</a:t>
            </a:r>
          </a:p>
          <a:p>
            <a:pPr algn="just"/>
            <a:r>
              <a:rPr lang="ru-RU" sz="1100" dirty="0" smtClean="0"/>
              <a:t>         </a:t>
            </a:r>
          </a:p>
          <a:p>
            <a:pPr algn="just"/>
            <a:r>
              <a:rPr lang="ru-RU" sz="1100" dirty="0" smtClean="0"/>
              <a:t>         </a:t>
            </a:r>
          </a:p>
          <a:p>
            <a:pPr algn="just"/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95415" y="2934486"/>
            <a:ext cx="55694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        В 1995 году после завершения строительства вторичного отстойника и контактных каналов производительность второй очереди ОСК г.Владимира возросла до 150 тыс.куб.м./</a:t>
            </a:r>
            <a:r>
              <a:rPr lang="ru-RU" sz="1100" dirty="0" err="1" smtClean="0"/>
              <a:t>сут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pic>
        <p:nvPicPr>
          <p:cNvPr id="14" name="Рисунок 13" descr="лог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54" y="123825"/>
            <a:ext cx="986867" cy="47625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8218971" y="4827181"/>
            <a:ext cx="3721395" cy="1765005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66291" y="4827182"/>
            <a:ext cx="3657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        </a:t>
            </a:r>
          </a:p>
          <a:p>
            <a:pPr algn="just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Очистные сооружения являются технологическим барьером, защищающим и ограждающим водные объекты, в которые отводятся сточные воды, от экстремально высокого загрязнения содержащимися в сточных водах веществами!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669" y="3434310"/>
            <a:ext cx="368949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100" dirty="0" smtClean="0"/>
              <a:t>ОСК г.Владимира относится к 1-ой категории объектов, оказывающих негативное воздействие на окружающую среду. В 2024 году для ОСК г. Владимира получено комплексное экологическое разрешение, однако ввиду несоответствия схемы очистки стоков современным требованиям, значительного износа сооружений достижение установленных КЭР технологических нормативов невозможно. В связи с этим для ОСК г.Владимира разработана программа повышения экологической эффективности, включающая мероприятия по поэтапной реконструкции и модернизации узла биологической очистки стоков и воздуходувной станции, реализовать которые необходимо до 2030 года! В настоящее время выполнено технологическое обследование ОСК, подготовлено задание на проектирование, разрабатываются основные технические решения.</a:t>
            </a:r>
            <a:endParaRPr lang="ru-RU" sz="1100" dirty="0"/>
          </a:p>
        </p:txBody>
      </p:sp>
      <p:pic>
        <p:nvPicPr>
          <p:cNvPr id="21" name="Рисунок 20" descr="IMG202507141148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042" y="3785192"/>
            <a:ext cx="3714306" cy="278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202507141156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928" y="616687"/>
            <a:ext cx="5553742" cy="401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47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23862</TotalTime>
  <Words>1352</Words>
  <Application>Microsoft Office PowerPoint</Application>
  <PresentationFormat>Произвольный</PresentationFormat>
  <Paragraphs>163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1_Оформление по умолчанию</vt:lpstr>
      <vt:lpstr>Тема Office</vt:lpstr>
      <vt:lpstr>  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</dc:title>
  <cp:lastModifiedBy>frolov</cp:lastModifiedBy>
  <cp:revision>1402</cp:revision>
  <cp:lastPrinted>2016-01-24T07:17:26Z</cp:lastPrinted>
  <dcterms:created xsi:type="dcterms:W3CDTF">2013-12-26T10:19:21Z</dcterms:created>
  <dcterms:modified xsi:type="dcterms:W3CDTF">2025-07-18T09:13:13Z</dcterms:modified>
</cp:coreProperties>
</file>